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Poppins 1 Bold" panose="020B0604020202020204" charset="0"/>
      <p:regular r:id="rId19"/>
    </p:embeddedFont>
    <p:embeddedFont>
      <p:font typeface="Poppins 1 Heavy Italics" panose="020B0604020202020204" charset="0"/>
      <p:regular r:id="rId20"/>
    </p:embeddedFont>
    <p:embeddedFont>
      <p:font typeface="Poppins 1 Light Italics" panose="020B0604020202020204" charset="0"/>
      <p:regular r:id="rId21"/>
    </p:embeddedFont>
    <p:embeddedFont>
      <p:font typeface="Poppins 1 Ultra-Bold" panose="020B0604020202020204" charset="0"/>
      <p:regular r:id="rId22"/>
    </p:embeddedFont>
    <p:embeddedFont>
      <p:font typeface="Poppins 2 Bold" panose="020B0604020202020204" charset="0"/>
      <p:regular r:id="rId23"/>
    </p:embeddedFont>
    <p:embeddedFont>
      <p:font typeface="Poppins 2 Heavy Italics" panose="020B0604020202020204" charset="0"/>
      <p:regular r:id="rId24"/>
    </p:embeddedFont>
    <p:embeddedFont>
      <p:font typeface="Poppins 2 Ultra-Bold" panose="020B0604020202020204" charset="0"/>
      <p:regular r:id="rId25"/>
    </p:embeddedFont>
    <p:embeddedFont>
      <p:font typeface="Quicksand" pitchFamily="2" charset="0"/>
      <p:regular r:id="rId26"/>
      <p:bold r:id="rId27"/>
    </p:embeddedFont>
    <p:embeddedFont>
      <p:font typeface="Quicksand Bold" pitchFamily="2" charset="0"/>
      <p:regular r:id="rId28"/>
      <p:bold r:id="rId29"/>
    </p:embeddedFont>
    <p:embeddedFont>
      <p:font typeface="Quicksand Light" pitchFamily="2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9701422" y="3947321"/>
            <a:ext cx="1541898" cy="23923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332536" y="3820730"/>
            <a:ext cx="6511095" cy="172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b="1" i="1">
                <a:solidFill>
                  <a:srgbClr val="FFFFFF"/>
                </a:solidFill>
                <a:latin typeface="Poppins 1 Heavy Italics"/>
                <a:ea typeface="Poppins 1 Heavy Italics"/>
                <a:cs typeface="Poppins 1 Heavy Italics"/>
                <a:sym typeface="Poppins 1 Heavy Italics"/>
              </a:rPr>
              <a:t>TITLE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32536" y="5265974"/>
            <a:ext cx="3884414" cy="89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93"/>
              </a:lnSpc>
            </a:pPr>
            <a:r>
              <a:rPr lang="en-US" sz="5281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Subtitle Here</a:t>
            </a: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9AC325D-F030-5867-C975-E9156F114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111" y="4320670"/>
            <a:ext cx="4260424" cy="18906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98132" y="4146650"/>
            <a:ext cx="6682293" cy="172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i="1">
                <a:solidFill>
                  <a:srgbClr val="FFFFFF"/>
                </a:solidFill>
                <a:latin typeface="Poppins 1 Light Italics"/>
                <a:ea typeface="Poppins 1 Light Italics"/>
                <a:cs typeface="Poppins 1 Light Italics"/>
                <a:sym typeface="Poppins 1 Light Italics"/>
              </a:rPr>
              <a:t>TRANSITION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75886" y="4146650"/>
            <a:ext cx="3387058" cy="172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b="1" i="1">
                <a:solidFill>
                  <a:srgbClr val="FFFFFF"/>
                </a:solidFill>
                <a:latin typeface="Poppins 1 Heavy Italics"/>
                <a:ea typeface="Poppins 1 Heavy Italics"/>
                <a:cs typeface="Poppins 1 Heavy Italics"/>
                <a:sym typeface="Poppins 1 Heavy Italics"/>
              </a:rPr>
              <a:t>SLIDE</a:t>
            </a: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4D4A6B2-8CF9-CB8E-8CDC-4DDD63F75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61" y="8267700"/>
            <a:ext cx="2373278" cy="1053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477061" y="3616630"/>
            <a:ext cx="9448909" cy="5246370"/>
            <a:chOff x="0" y="0"/>
            <a:chExt cx="146388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3883" cy="812800"/>
            </a:xfrm>
            <a:custGeom>
              <a:avLst/>
              <a:gdLst/>
              <a:ahLst/>
              <a:cxnLst/>
              <a:rect l="l" t="t" r="r" b="b"/>
              <a:pathLst>
                <a:path w="1463883" h="812800">
                  <a:moveTo>
                    <a:pt x="0" y="0"/>
                  </a:moveTo>
                  <a:lnTo>
                    <a:pt x="1463883" y="0"/>
                  </a:lnTo>
                  <a:lnTo>
                    <a:pt x="1463883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1247" b="-12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77061" y="3301666"/>
            <a:ext cx="9448909" cy="314964"/>
          </a:xfrm>
          <a:custGeom>
            <a:avLst/>
            <a:gdLst/>
            <a:ahLst/>
            <a:cxnLst/>
            <a:rect l="l" t="t" r="r" b="b"/>
            <a:pathLst>
              <a:path w="9448909" h="314964">
                <a:moveTo>
                  <a:pt x="0" y="0"/>
                </a:moveTo>
                <a:lnTo>
                  <a:pt x="9448909" y="0"/>
                </a:lnTo>
                <a:lnTo>
                  <a:pt x="9448909" y="314964"/>
                </a:lnTo>
                <a:lnTo>
                  <a:pt x="0" y="314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24" b="-6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77061" y="8854186"/>
            <a:ext cx="9448909" cy="314964"/>
          </a:xfrm>
          <a:custGeom>
            <a:avLst/>
            <a:gdLst/>
            <a:ahLst/>
            <a:cxnLst/>
            <a:rect l="l" t="t" r="r" b="b"/>
            <a:pathLst>
              <a:path w="9448909" h="314964">
                <a:moveTo>
                  <a:pt x="0" y="0"/>
                </a:moveTo>
                <a:lnTo>
                  <a:pt x="9448909" y="0"/>
                </a:lnTo>
                <a:lnTo>
                  <a:pt x="9448909" y="314964"/>
                </a:lnTo>
                <a:lnTo>
                  <a:pt x="0" y="3149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5" r="-9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397457" y="3254041"/>
            <a:ext cx="4326298" cy="80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4"/>
              </a:lnSpc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Talk through photo information</a:t>
            </a:r>
          </a:p>
          <a:p>
            <a:pPr algn="l">
              <a:lnSpc>
                <a:spcPts val="3274"/>
              </a:lnSpc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in this space provided here.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0" y="1182038"/>
            <a:ext cx="6752539" cy="1011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 dirty="0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Photo Template</a:t>
            </a:r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EAE6EA9-75F7-FC43-692C-B6ECCF2F2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839504" y="3123927"/>
            <a:ext cx="5635082" cy="6240736"/>
            <a:chOff x="0" y="0"/>
            <a:chExt cx="1809827" cy="15739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9827" cy="1573908"/>
            </a:xfrm>
            <a:custGeom>
              <a:avLst/>
              <a:gdLst/>
              <a:ahLst/>
              <a:cxnLst/>
              <a:rect l="l" t="t" r="r" b="b"/>
              <a:pathLst>
                <a:path w="1809827" h="1573908">
                  <a:moveTo>
                    <a:pt x="0" y="0"/>
                  </a:moveTo>
                  <a:lnTo>
                    <a:pt x="1809827" y="0"/>
                  </a:lnTo>
                  <a:lnTo>
                    <a:pt x="1809827" y="1573908"/>
                  </a:lnTo>
                  <a:lnTo>
                    <a:pt x="0" y="1573908"/>
                  </a:lnTo>
                  <a:close/>
                </a:path>
              </a:pathLst>
            </a:custGeom>
            <a:solidFill>
              <a:srgbClr val="F1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09827" cy="162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515748" y="3022240"/>
          <a:ext cx="6647315" cy="6114792"/>
        </p:xfrm>
        <a:graphic>
          <a:graphicData uri="http://schemas.openxmlformats.org/drawingml/2006/table">
            <a:tbl>
              <a:tblPr/>
              <a:tblGrid>
                <a:gridCol w="55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550">
                <a:tc>
                  <a:txBody>
                    <a:bodyPr/>
                    <a:lstStyle/>
                    <a:p>
                      <a:pPr algn="just">
                        <a:lnSpc>
                          <a:spcPts val="2222"/>
                        </a:lnSpc>
                        <a:defRPr/>
                      </a:pPr>
                      <a:r>
                        <a:rPr lang="en-US" sz="1587" b="1">
                          <a:solidFill>
                            <a:srgbClr val="FFFFFF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454 Units Funded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484" b="1">
                          <a:solidFill>
                            <a:srgbClr val="FFFFFF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-1.7%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20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255"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270 RTL Units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-14.8%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255"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184 DSCR Units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+26.9%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356">
                <a:tc>
                  <a:txBody>
                    <a:bodyPr/>
                    <a:lstStyle/>
                    <a:p>
                      <a:pPr algn="just">
                        <a:lnSpc>
                          <a:spcPts val="2222"/>
                        </a:lnSpc>
                        <a:defRPr/>
                      </a:pPr>
                      <a:r>
                        <a:rPr lang="en-US" sz="1587" b="1">
                          <a:solidFill>
                            <a:srgbClr val="FFFFFF"/>
                          </a:solidFill>
                          <a:latin typeface="Poppins 2 Bold"/>
                          <a:ea typeface="Poppins 2 Bold"/>
                          <a:cs typeface="Poppins 2 Bold"/>
                          <a:sym typeface="Poppins 2 Bold"/>
                        </a:rPr>
                        <a:t>$23,141,497 Funded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8"/>
                        </a:lnSpc>
                        <a:defRPr/>
                      </a:pPr>
                      <a:r>
                        <a:rPr lang="en-US" sz="1484" b="1">
                          <a:solidFill>
                            <a:srgbClr val="FFFFFF"/>
                          </a:solidFill>
                          <a:latin typeface="Poppins 2 Ultra-Bold"/>
                          <a:ea typeface="Poppins 2 Ultra-Bold"/>
                          <a:cs typeface="Poppins 2 Ultra-Bold"/>
                          <a:sym typeface="Poppins 2 Ultra-Bold"/>
                        </a:rPr>
                        <a:t>+9.6%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8D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255"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$163,486,500 RTL Funded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-6.2%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255"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$67,654,997 DSCR Funded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+84.9%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356">
                <a:tc gridSpan="2">
                  <a:txBody>
                    <a:bodyPr/>
                    <a:lstStyle/>
                    <a:p>
                      <a:pPr algn="just">
                        <a:lnSpc>
                          <a:spcPts val="2222"/>
                        </a:lnSpc>
                        <a:defRPr/>
                      </a:pPr>
                      <a:r>
                        <a:rPr lang="en-US" sz="1587" b="1">
                          <a:solidFill>
                            <a:srgbClr val="FFFFFF"/>
                          </a:solidFill>
                          <a:latin typeface="Poppins 2 Bold"/>
                          <a:ea typeface="Poppins 2 Bold"/>
                          <a:cs typeface="Poppins 2 Bold"/>
                          <a:sym typeface="Poppins 2 Bold"/>
                        </a:rPr>
                        <a:t>Best Closing Quarter in Company History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222"/>
                        </a:lnSpc>
                        <a:defRPr/>
                      </a:pPr>
                      <a:r>
                        <a:rPr lang="en-US" sz="1587" b="1">
                          <a:solidFill>
                            <a:srgbClr val="FFFFFF"/>
                          </a:solidFill>
                          <a:latin typeface="Poppins 2 Bold"/>
                          <a:ea typeface="Poppins 2 Bold"/>
                          <a:cs typeface="Poppins 2 Bold"/>
                          <a:sym typeface="Poppins 2 Bold"/>
                        </a:rPr>
                        <a:t>Best Closing Quarter in Company History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255"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45.2% Repeat Borrower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+4.5%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255"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167 New Borrowers Acquired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16"/>
                        </a:lnSpc>
                        <a:defRPr/>
                      </a:pPr>
                      <a:r>
                        <a:rPr lang="en-US" sz="14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-6.2%</a:t>
                      </a:r>
                      <a:endParaRPr lang="en-US" sz="1100"/>
                    </a:p>
                  </a:txBody>
                  <a:tcPr marL="127613" marR="127613" marT="127613" marB="127613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9610054" y="6019748"/>
            <a:ext cx="4093982" cy="41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442" dirty="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Place linked Excel chart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1182038"/>
            <a:ext cx="3148121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T-Chart</a:t>
            </a:r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377B02A2-CEA2-9107-C5BB-C00FC6EEA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477061" y="3412222"/>
          <a:ext cx="14662711" cy="4945554"/>
        </p:xfrm>
        <a:graphic>
          <a:graphicData uri="http://schemas.openxmlformats.org/drawingml/2006/table">
            <a:tbl>
              <a:tblPr/>
              <a:tblGrid>
                <a:gridCol w="2599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5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198">
                <a:tc gridSpan="4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Engagement Rate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Engagement Rate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Engagement Rate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FFFFFF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Engagement Rate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8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107">
                <a:tc>
                  <a:txBody>
                    <a:bodyPr/>
                    <a:lstStyle/>
                    <a:p>
                      <a:pPr algn="ctr">
                        <a:lnSpc>
                          <a:spcPts val="2016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6"/>
                        </a:lnSpc>
                        <a:defRPr/>
                      </a:pPr>
                      <a:r>
                        <a:rPr lang="en-US" sz="1940" b="1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Facebook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6"/>
                        </a:lnSpc>
                        <a:defRPr/>
                      </a:pPr>
                      <a:r>
                        <a:rPr lang="en-US" sz="1940" b="1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Instagram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16"/>
                        </a:lnSpc>
                        <a:defRPr/>
                      </a:pPr>
                      <a:r>
                        <a:rPr lang="en-US" sz="1940" b="1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TikTok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943">
                <a:tc>
                  <a:txBody>
                    <a:bodyPr/>
                    <a:lstStyle/>
                    <a:p>
                      <a:pPr algn="ctr">
                        <a:lnSpc>
                          <a:spcPts val="2716"/>
                        </a:lnSpc>
                        <a:defRPr/>
                      </a:pPr>
                      <a:r>
                        <a:rPr lang="en-US" sz="1940" b="1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2024-Q2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1.4%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2.61%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161">
                <a:tc>
                  <a:txBody>
                    <a:bodyPr/>
                    <a:lstStyle/>
                    <a:p>
                      <a:pPr algn="ctr">
                        <a:lnSpc>
                          <a:spcPts val="2716"/>
                        </a:lnSpc>
                        <a:defRPr/>
                      </a:pPr>
                      <a:r>
                        <a:rPr lang="en-US" sz="1940" b="1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2024-Q3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2.68%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5.19%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0.02%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145">
                <a:tc>
                  <a:txBody>
                    <a:bodyPr/>
                    <a:lstStyle/>
                    <a:p>
                      <a:pPr algn="ctr">
                        <a:lnSpc>
                          <a:spcPts val="2716"/>
                        </a:lnSpc>
                        <a:defRPr/>
                      </a:pPr>
                      <a:r>
                        <a:rPr lang="en-US" sz="1940" b="1">
                          <a:solidFill>
                            <a:srgbClr val="000000"/>
                          </a:solidFill>
                          <a:latin typeface="Poppins 1 Bold"/>
                          <a:ea typeface="Poppins 1 Bold"/>
                          <a:cs typeface="Poppins 1 Bold"/>
                          <a:sym typeface="Poppins 1 Bold"/>
                        </a:rPr>
                        <a:t>Change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 b="1">
                          <a:solidFill>
                            <a:srgbClr val="518D80"/>
                          </a:solidFill>
                          <a:latin typeface="Quicksand Bold"/>
                          <a:ea typeface="Quicksand Bold"/>
                          <a:cs typeface="Quicksand Bold"/>
                          <a:sym typeface="Quicksand Bold"/>
                        </a:rPr>
                        <a:t>+88%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 b="1">
                          <a:solidFill>
                            <a:srgbClr val="518D80"/>
                          </a:solidFill>
                          <a:latin typeface="Quicksand Bold"/>
                          <a:ea typeface="Quicksand Bold"/>
                          <a:cs typeface="Quicksand Bold"/>
                          <a:sym typeface="Quicksand Bold"/>
                        </a:rPr>
                        <a:t>+98%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56"/>
                        </a:lnSpc>
                        <a:defRPr/>
                      </a:pPr>
                      <a:r>
                        <a:rPr lang="en-US" sz="2040">
                          <a:solidFill>
                            <a:srgbClr val="000000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-</a:t>
                      </a:r>
                      <a:endParaRPr lang="en-US" sz="1100"/>
                    </a:p>
                  </a:txBody>
                  <a:tcPr marL="76200" marR="76200" marT="76200" marB="76200" anchor="ctr">
                    <a:lnL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477061" y="1182038"/>
            <a:ext cx="391661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4x4 Chart</a:t>
            </a: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EA1C8BC7-006F-8480-09F7-932FA66D2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89368" y="3019127"/>
            <a:ext cx="7176182" cy="6240736"/>
            <a:chOff x="0" y="0"/>
            <a:chExt cx="1809827" cy="15739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9827" cy="1573908"/>
            </a:xfrm>
            <a:custGeom>
              <a:avLst/>
              <a:gdLst/>
              <a:ahLst/>
              <a:cxnLst/>
              <a:rect l="l" t="t" r="r" b="b"/>
              <a:pathLst>
                <a:path w="1809827" h="1573908">
                  <a:moveTo>
                    <a:pt x="0" y="0"/>
                  </a:moveTo>
                  <a:lnTo>
                    <a:pt x="1809827" y="0"/>
                  </a:lnTo>
                  <a:lnTo>
                    <a:pt x="1809827" y="1573908"/>
                  </a:lnTo>
                  <a:lnTo>
                    <a:pt x="0" y="1573908"/>
                  </a:lnTo>
                  <a:close/>
                </a:path>
              </a:pathLst>
            </a:custGeom>
            <a:solidFill>
              <a:srgbClr val="F1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09827" cy="162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130468" y="5909043"/>
            <a:ext cx="4093982" cy="41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442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Place linked Excel chart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1182038"/>
            <a:ext cx="6237387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Chart Layout (1)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2971502"/>
            <a:ext cx="6871686" cy="80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4"/>
              </a:lnSpc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Talk through chart information in this space provided here.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44000" y="4336187"/>
            <a:ext cx="6871686" cy="121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4968" lvl="1" indent="-252484" algn="l">
              <a:lnSpc>
                <a:spcPts val="3274"/>
              </a:lnSpc>
              <a:buFont typeface="Arial"/>
              <a:buChar char="•"/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504968" lvl="1" indent="-252484" algn="l">
              <a:lnSpc>
                <a:spcPts val="3274"/>
              </a:lnSpc>
              <a:buFont typeface="Arial"/>
              <a:buChar char="•"/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504968" lvl="1" indent="-252484" algn="l">
              <a:lnSpc>
                <a:spcPts val="3274"/>
              </a:lnSpc>
              <a:buFont typeface="Arial"/>
              <a:buChar char="•"/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5522A2F3-2825-ED91-60F6-9D9FB730A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839504" y="2971502"/>
            <a:ext cx="5867096" cy="6240736"/>
            <a:chOff x="0" y="0"/>
            <a:chExt cx="1809827" cy="15739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9827" cy="1573908"/>
            </a:xfrm>
            <a:custGeom>
              <a:avLst/>
              <a:gdLst/>
              <a:ahLst/>
              <a:cxnLst/>
              <a:rect l="l" t="t" r="r" b="b"/>
              <a:pathLst>
                <a:path w="1809827" h="1573908">
                  <a:moveTo>
                    <a:pt x="0" y="0"/>
                  </a:moveTo>
                  <a:lnTo>
                    <a:pt x="1809827" y="0"/>
                  </a:lnTo>
                  <a:lnTo>
                    <a:pt x="1809827" y="1573908"/>
                  </a:lnTo>
                  <a:lnTo>
                    <a:pt x="0" y="1573908"/>
                  </a:lnTo>
                  <a:close/>
                </a:path>
              </a:pathLst>
            </a:custGeom>
            <a:solidFill>
              <a:srgbClr val="F1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09827" cy="162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726061" y="5885230"/>
            <a:ext cx="4093982" cy="41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9"/>
              </a:lnSpc>
            </a:pPr>
            <a:r>
              <a:rPr lang="en-US" sz="2442" dirty="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Place linked Excel chart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1182038"/>
            <a:ext cx="6374579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Chart Layout (2)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2971502"/>
            <a:ext cx="6871686" cy="80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4"/>
              </a:lnSpc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Talk through chart information in this space provided here.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4336187"/>
            <a:ext cx="6871686" cy="1216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4968" lvl="1" indent="-252484" algn="l">
              <a:lnSpc>
                <a:spcPts val="3274"/>
              </a:lnSpc>
              <a:buFont typeface="Arial"/>
              <a:buChar char="•"/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504968" lvl="1" indent="-252484" algn="l">
              <a:lnSpc>
                <a:spcPts val="3274"/>
              </a:lnSpc>
              <a:buFont typeface="Arial"/>
              <a:buChar char="•"/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504968" lvl="1" indent="-252484" algn="l">
              <a:lnSpc>
                <a:spcPts val="3274"/>
              </a:lnSpc>
              <a:buFont typeface="Arial"/>
              <a:buChar char="•"/>
            </a:pPr>
            <a:r>
              <a:rPr lang="en-US" sz="23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3F572869-6DC5-9226-CE83-DB37E88CC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477061" y="3099239"/>
            <a:ext cx="4591989" cy="3993403"/>
            <a:chOff x="0" y="0"/>
            <a:chExt cx="1809827" cy="15739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9827" cy="1573908"/>
            </a:xfrm>
            <a:custGeom>
              <a:avLst/>
              <a:gdLst/>
              <a:ahLst/>
              <a:cxnLst/>
              <a:rect l="l" t="t" r="r" b="b"/>
              <a:pathLst>
                <a:path w="1809827" h="1573908">
                  <a:moveTo>
                    <a:pt x="0" y="0"/>
                  </a:moveTo>
                  <a:lnTo>
                    <a:pt x="1809827" y="0"/>
                  </a:lnTo>
                  <a:lnTo>
                    <a:pt x="1809827" y="1573908"/>
                  </a:lnTo>
                  <a:lnTo>
                    <a:pt x="0" y="1573908"/>
                  </a:lnTo>
                  <a:close/>
                </a:path>
              </a:pathLst>
            </a:custGeom>
            <a:solidFill>
              <a:srgbClr val="F1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09827" cy="162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50379" y="3099239"/>
            <a:ext cx="4591989" cy="3993403"/>
            <a:chOff x="0" y="0"/>
            <a:chExt cx="1809827" cy="15739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9827" cy="1573908"/>
            </a:xfrm>
            <a:custGeom>
              <a:avLst/>
              <a:gdLst/>
              <a:ahLst/>
              <a:cxnLst/>
              <a:rect l="l" t="t" r="r" b="b"/>
              <a:pathLst>
                <a:path w="1809827" h="1573908">
                  <a:moveTo>
                    <a:pt x="0" y="0"/>
                  </a:moveTo>
                  <a:lnTo>
                    <a:pt x="1809827" y="0"/>
                  </a:lnTo>
                  <a:lnTo>
                    <a:pt x="1809827" y="1573908"/>
                  </a:lnTo>
                  <a:lnTo>
                    <a:pt x="0" y="1573908"/>
                  </a:lnTo>
                  <a:close/>
                </a:path>
              </a:pathLst>
            </a:custGeom>
            <a:solidFill>
              <a:srgbClr val="F1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09827" cy="162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23697" y="3099239"/>
            <a:ext cx="4591989" cy="3993403"/>
            <a:chOff x="0" y="0"/>
            <a:chExt cx="1809827" cy="15739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09827" cy="1573908"/>
            </a:xfrm>
            <a:custGeom>
              <a:avLst/>
              <a:gdLst/>
              <a:ahLst/>
              <a:cxnLst/>
              <a:rect l="l" t="t" r="r" b="b"/>
              <a:pathLst>
                <a:path w="1809827" h="1573908">
                  <a:moveTo>
                    <a:pt x="0" y="0"/>
                  </a:moveTo>
                  <a:lnTo>
                    <a:pt x="1809827" y="0"/>
                  </a:lnTo>
                  <a:lnTo>
                    <a:pt x="1809827" y="1573908"/>
                  </a:lnTo>
                  <a:lnTo>
                    <a:pt x="0" y="1573908"/>
                  </a:lnTo>
                  <a:close/>
                </a:path>
              </a:pathLst>
            </a:custGeom>
            <a:solidFill>
              <a:srgbClr val="F1F5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09827" cy="162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74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63200" y="4950376"/>
            <a:ext cx="2619710" cy="26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8"/>
              </a:lnSpc>
            </a:pPr>
            <a:r>
              <a:rPr lang="en-US" sz="1562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Place linked Excel chart here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36518" y="4950376"/>
            <a:ext cx="2619710" cy="26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8"/>
              </a:lnSpc>
            </a:pPr>
            <a:r>
              <a:rPr lang="en-US" sz="1562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Place linked Excel chart here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09836" y="4950376"/>
            <a:ext cx="2619710" cy="26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8"/>
              </a:lnSpc>
            </a:pPr>
            <a:r>
              <a:rPr lang="en-US" sz="1562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Place linked Excel chart here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7061" y="1182038"/>
            <a:ext cx="6405562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Chart Layout (3)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7061" y="7370505"/>
            <a:ext cx="4591989" cy="59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6"/>
              </a:lnSpc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Talk through chart information in this space provided here.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450379" y="7370505"/>
            <a:ext cx="4591989" cy="59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6"/>
              </a:lnSpc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Talk through chart information in this space provided here.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23697" y="7370505"/>
            <a:ext cx="4591989" cy="597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6"/>
              </a:lnSpc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Talk through chart information in this space provided here.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33199" y="8272830"/>
            <a:ext cx="1788895" cy="90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06517" y="8272830"/>
            <a:ext cx="1788895" cy="90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779836" y="8272830"/>
            <a:ext cx="1788895" cy="90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  <a:p>
            <a:pPr marL="375675" lvl="1" indent="-187837" algn="l">
              <a:lnSpc>
                <a:spcPts val="2436"/>
              </a:lnSpc>
              <a:buFont typeface="Arial"/>
              <a:buChar char="•"/>
            </a:pPr>
            <a:r>
              <a:rPr lang="en-US" sz="1740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Bullet point</a:t>
            </a:r>
          </a:p>
        </p:txBody>
      </p:sp>
      <p:pic>
        <p:nvPicPr>
          <p:cNvPr id="26" name="Picture 25" descr="A blue and black logo&#10;&#10;AI-generated content may be incorrect.">
            <a:extLst>
              <a:ext uri="{FF2B5EF4-FFF2-40B4-BE49-F238E27FC236}">
                <a16:creationId xmlns:a16="http://schemas.microsoft.com/office/drawing/2014/main" id="{01459C97-8B4A-FB9C-A9FC-ABED23E97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10241272" y="4160039"/>
            <a:ext cx="1541898" cy="2392358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18546" y="4359322"/>
            <a:ext cx="8420854" cy="1644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b="1" i="1" dirty="0">
                <a:solidFill>
                  <a:srgbClr val="FFFFFF"/>
                </a:solidFill>
                <a:latin typeface="Poppins 2 Heavy Italics"/>
                <a:ea typeface="Poppins 2 Heavy Italics"/>
                <a:cs typeface="Poppins 2 Heavy Italics"/>
                <a:sym typeface="Poppins 2 Heavy Italics"/>
              </a:rPr>
              <a:t>THANK YOU!</a:t>
            </a: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853C3AD-89E6-0A1E-AED0-B3A9AF676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410914"/>
            <a:ext cx="4260424" cy="18906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7061" y="1182038"/>
            <a:ext cx="596435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FFFFFF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Place Title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061" y="3486266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061" y="5423994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061" y="7361723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4455130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6392859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8330587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7E3989-1756-C833-EAD0-0976F42EC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73278" cy="1053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7061" y="3486266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061" y="5423994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061" y="7361723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061" y="4455130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6392859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8330587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1182038"/>
            <a:ext cx="596435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Place Title Here</a:t>
            </a:r>
          </a:p>
        </p:txBody>
      </p:sp>
      <p:pic>
        <p:nvPicPr>
          <p:cNvPr id="13" name="Picture 12" descr="A blue and black logo&#10;&#10;AI-generated content may be incorrect.">
            <a:extLst>
              <a:ext uri="{FF2B5EF4-FFF2-40B4-BE49-F238E27FC236}">
                <a16:creationId xmlns:a16="http://schemas.microsoft.com/office/drawing/2014/main" id="{C8748B00-C235-001F-A3A5-D41D8A0F3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7061" y="3486266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061" y="5423994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061" y="7361723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061" y="4455130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6392859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8330587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1182038"/>
            <a:ext cx="596435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FFFFFF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Place Title Here</a:t>
            </a: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B23594B-2716-6B4D-C3FD-FB95DFCEB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73278" cy="10531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7061" y="1182038"/>
            <a:ext cx="596435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FFFFFF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Place Title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061" y="3486266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061" y="5423994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061" y="7361723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4455130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6392859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8330587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D01306F-8EEC-E9D2-4BC1-936552936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73278" cy="1053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0D19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7061" y="3486266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061" y="5423994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061" y="7361723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061" y="4455130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6392859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8330587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0D1942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1182038"/>
            <a:ext cx="596435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0D1942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Place Title Here</a:t>
            </a:r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F1CE5D5-7CAA-0592-C76F-2737946D0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68729" cy="1051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flipV="1">
            <a:off x="1477061" y="2579055"/>
            <a:ext cx="14538625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477061" y="3486266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77061" y="5423994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7061" y="7361723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7061" y="4455130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77061" y="6392859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7061" y="8330587"/>
            <a:ext cx="2778215" cy="60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4"/>
              </a:lnSpc>
            </a:pPr>
            <a:r>
              <a:rPr lang="en-US" sz="3638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Content here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77061" y="1182038"/>
            <a:ext cx="5964355" cy="1068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4"/>
              </a:lnSpc>
            </a:pPr>
            <a:r>
              <a:rPr lang="en-US" sz="5938" b="1">
                <a:solidFill>
                  <a:srgbClr val="FFFFFF"/>
                </a:solidFill>
                <a:latin typeface="Poppins 1 Ultra-Bold"/>
                <a:ea typeface="Poppins 1 Ultra-Bold"/>
                <a:cs typeface="Poppins 1 Ultra-Bold"/>
                <a:sym typeface="Poppins 1 Ultra-Bold"/>
              </a:rPr>
              <a:t>Place Title Here</a:t>
            </a:r>
          </a:p>
        </p:txBody>
      </p: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5B16B13-915D-6B9F-9EF9-F69B7FB61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8603899"/>
            <a:ext cx="2373278" cy="10531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98132" y="4146650"/>
            <a:ext cx="6682293" cy="172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i="1">
                <a:solidFill>
                  <a:srgbClr val="FFFFFF"/>
                </a:solidFill>
                <a:latin typeface="Poppins 1 Light Italics"/>
                <a:ea typeface="Poppins 1 Light Italics"/>
                <a:cs typeface="Poppins 1 Light Italics"/>
                <a:sym typeface="Poppins 1 Light Italics"/>
              </a:rPr>
              <a:t>TRANSITION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75886" y="4146650"/>
            <a:ext cx="3387058" cy="172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b="1" i="1">
                <a:solidFill>
                  <a:srgbClr val="FFFFFF"/>
                </a:solidFill>
                <a:latin typeface="Poppins 1 Heavy Italics"/>
                <a:ea typeface="Poppins 1 Heavy Italics"/>
                <a:cs typeface="Poppins 1 Heavy Italics"/>
                <a:sym typeface="Poppins 1 Heavy Italics"/>
              </a:rPr>
              <a:t>SLIDE</a:t>
            </a: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95B5EA1-2610-43D1-00B9-93ADF8FB5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61" y="8039100"/>
            <a:ext cx="2373278" cy="10531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98132" y="4146650"/>
            <a:ext cx="6682293" cy="172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i="1">
                <a:solidFill>
                  <a:srgbClr val="FFFFFF"/>
                </a:solidFill>
                <a:latin typeface="Poppins 1 Light Italics"/>
                <a:ea typeface="Poppins 1 Light Italics"/>
                <a:cs typeface="Poppins 1 Light Italics"/>
                <a:sym typeface="Poppins 1 Light Italics"/>
              </a:rPr>
              <a:t>TRANSITION</a:t>
            </a:r>
          </a:p>
        </p:txBody>
      </p:sp>
      <p:sp>
        <p:nvSpPr>
          <p:cNvPr id="4" name="Freeform 4"/>
          <p:cNvSpPr/>
          <p:nvPr/>
        </p:nvSpPr>
        <p:spPr>
          <a:xfrm>
            <a:off x="8144061" y="8606673"/>
            <a:ext cx="1999877" cy="651627"/>
          </a:xfrm>
          <a:custGeom>
            <a:avLst/>
            <a:gdLst/>
            <a:ahLst/>
            <a:cxnLst/>
            <a:rect l="l" t="t" r="r" b="b"/>
            <a:pathLst>
              <a:path w="1999877" h="651627">
                <a:moveTo>
                  <a:pt x="0" y="0"/>
                </a:moveTo>
                <a:lnTo>
                  <a:pt x="1999878" y="0"/>
                </a:lnTo>
                <a:lnTo>
                  <a:pt x="1999878" y="651627"/>
                </a:lnTo>
                <a:lnTo>
                  <a:pt x="0" y="651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975886" y="4146650"/>
            <a:ext cx="3387058" cy="1727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83"/>
              </a:lnSpc>
            </a:pPr>
            <a:r>
              <a:rPr lang="en-US" sz="9631" b="1" i="1">
                <a:solidFill>
                  <a:srgbClr val="FFFFFF"/>
                </a:solidFill>
                <a:latin typeface="Poppins 1 Heavy Italics"/>
                <a:ea typeface="Poppins 1 Heavy Italics"/>
                <a:cs typeface="Poppins 1 Heavy Italics"/>
                <a:sym typeface="Poppins 1 Heavy Italics"/>
              </a:rPr>
              <a:t>SLIDE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327</Words>
  <Application>Microsoft Office PowerPoint</Application>
  <PresentationFormat>Custom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Poppins 1 Ultra-Bold</vt:lpstr>
      <vt:lpstr>Poppins 1 Heavy Italics</vt:lpstr>
      <vt:lpstr>Poppins 1 Light Italics</vt:lpstr>
      <vt:lpstr>Quicksand Light</vt:lpstr>
      <vt:lpstr>Poppins 1 Bold</vt:lpstr>
      <vt:lpstr>Quicksand Bold</vt:lpstr>
      <vt:lpstr>Arial</vt:lpstr>
      <vt:lpstr>Poppins 2 Ultra-Bold</vt:lpstr>
      <vt:lpstr>Calibri</vt:lpstr>
      <vt:lpstr>Quicksand</vt:lpstr>
      <vt:lpstr>Poppins 2 Heavy Italics</vt:lpstr>
      <vt:lpstr>Poppins 2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Based Lending Slide Deck Template #1</dc:title>
  <dc:creator>Sam Hoffer</dc:creator>
  <cp:lastModifiedBy>Sam Hoffer</cp:lastModifiedBy>
  <cp:revision>4</cp:revision>
  <dcterms:created xsi:type="dcterms:W3CDTF">2006-08-16T00:00:00Z</dcterms:created>
  <dcterms:modified xsi:type="dcterms:W3CDTF">2025-04-22T16:23:49Z</dcterms:modified>
  <dc:identifier>DAGiLN4_Jlg</dc:identifier>
</cp:coreProperties>
</file>